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1" r:id="rId2"/>
    <p:sldMasterId id="2147483793" r:id="rId3"/>
    <p:sldMasterId id="2147483805" r:id="rId4"/>
  </p:sldMasterIdLst>
  <p:notesMasterIdLst>
    <p:notesMasterId r:id="rId23"/>
  </p:notesMasterIdLst>
  <p:handoutMasterIdLst>
    <p:handoutMasterId r:id="rId24"/>
  </p:handoutMasterIdLst>
  <p:sldIdLst>
    <p:sldId id="309" r:id="rId5"/>
    <p:sldId id="392" r:id="rId6"/>
    <p:sldId id="396" r:id="rId7"/>
    <p:sldId id="405" r:id="rId8"/>
    <p:sldId id="394" r:id="rId9"/>
    <p:sldId id="399" r:id="rId10"/>
    <p:sldId id="406" r:id="rId11"/>
    <p:sldId id="407" r:id="rId12"/>
    <p:sldId id="408" r:id="rId13"/>
    <p:sldId id="410" r:id="rId14"/>
    <p:sldId id="411" r:id="rId15"/>
    <p:sldId id="409" r:id="rId16"/>
    <p:sldId id="402" r:id="rId17"/>
    <p:sldId id="404" r:id="rId18"/>
    <p:sldId id="403" r:id="rId19"/>
    <p:sldId id="412" r:id="rId20"/>
    <p:sldId id="413" r:id="rId21"/>
    <p:sldId id="41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C64"/>
    <a:srgbClr val="2162A3"/>
    <a:srgbClr val="2373CB"/>
    <a:srgbClr val="080808"/>
    <a:srgbClr val="000000"/>
    <a:srgbClr val="3399FF"/>
    <a:srgbClr val="003DB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42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B8B798-0F66-4485-A411-E63D18F3D632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8D0D56-692B-4B6D-B72B-C153EFD554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18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55DDC8-9C9B-41C6-B021-3232115047F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C7EEA-1DA6-4994-98BA-06B56537A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5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C7EEA-1DA6-4994-98BA-06B56537A1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4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838">
              <a:lnSpc>
                <a:spcPct val="90000"/>
              </a:lnSpc>
              <a:spcBef>
                <a:spcPct val="4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884838">
              <a:lnSpc>
                <a:spcPct val="90000"/>
              </a:lnSpc>
              <a:spcBef>
                <a:spcPct val="4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884838">
              <a:lnSpc>
                <a:spcPct val="90000"/>
              </a:lnSpc>
              <a:spcBef>
                <a:spcPct val="4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884838">
              <a:lnSpc>
                <a:spcPct val="90000"/>
              </a:lnSpc>
              <a:spcBef>
                <a:spcPct val="4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884838">
              <a:lnSpc>
                <a:spcPct val="90000"/>
              </a:lnSpc>
              <a:spcBef>
                <a:spcPct val="4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8848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8848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8848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8848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A88C034-5EBB-4C42-B6C9-8A469643C4DB}" type="slidenum">
              <a:rPr lang="en-US" altLang="en-US" sz="800"/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8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40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C7EEA-1DA6-4994-98BA-06B56537A1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Jennings defended his initial work with CLC that developed this heuristic for professional development of High Potentials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 reported so not empirically data driven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 rather than specific (more focus and time on experience than on formal training)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INSIGHTS: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Methodology Framework Extension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Cisco :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Education, Exposure, Experience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Citibank : 3Ps of Programs, People, Practice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 difference based on organizational context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C7EEA-1DA6-4994-98BA-06B56537A1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87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C7EEA-1DA6-4994-98BA-06B56537A1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5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066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0DA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pitchFamily="-112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76400"/>
            <a:ext cx="9144000" cy="5181600"/>
          </a:xfrm>
          <a:prstGeom prst="rect">
            <a:avLst/>
          </a:prstGeom>
          <a:gradFill rotWithShape="0">
            <a:gsLst>
              <a:gs pos="0">
                <a:srgbClr val="071322"/>
              </a:gs>
              <a:gs pos="100000">
                <a:srgbClr val="0078C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pitchFamily="-11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5400000" flipH="1">
            <a:off x="3543300" y="1257300"/>
            <a:ext cx="2057400" cy="914400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rgbClr val="62C1EC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>
              <a:defRPr/>
            </a:pPr>
            <a:endParaRPr lang="en-US" dirty="0">
              <a:latin typeface="Arial" pitchFamily="-112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MEGroup_2c_Larg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725" y="304800"/>
            <a:ext cx="21494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44500" y="5710238"/>
            <a:ext cx="5029200" cy="461962"/>
          </a:xfrm>
        </p:spPr>
        <p:txBody>
          <a:bodyPr/>
          <a:lstStyle>
            <a:lvl1pPr>
              <a:spcBef>
                <a:spcPct val="0"/>
              </a:spcBef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39738" y="2254250"/>
            <a:ext cx="6096000" cy="1936750"/>
          </a:xfrm>
        </p:spPr>
        <p:txBody>
          <a:bodyPr/>
          <a:lstStyle>
            <a:lvl1pPr>
              <a:defRPr sz="3800">
                <a:solidFill>
                  <a:srgbClr val="B5D7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29400" y="66198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760048-E016-4066-84A6-C61D78A5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9400" y="66198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760048-E016-4066-84A6-C61D78A5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671513"/>
            <a:ext cx="1944687" cy="5424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9263" y="671513"/>
            <a:ext cx="5683250" cy="5424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9400" y="66198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760048-E016-4066-84A6-C61D78A5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5900" y="6538913"/>
            <a:ext cx="4419600" cy="149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 KATLIN CONSULTING January 2007 All rights reserved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5900" y="6538913"/>
            <a:ext cx="4419600" cy="149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 KATLIN CONSULTING January 2007 All rights reserved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5900" y="6538913"/>
            <a:ext cx="4419600" cy="149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 KATLIN CONSULTING January 2007 All rights reserved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2263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92263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5900" y="6538913"/>
            <a:ext cx="4419600" cy="149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 KATLIN CONSULTING January 2007 All rights reserved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15900" y="6538913"/>
            <a:ext cx="4419600" cy="149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 KATLIN CONSULTING January 2007 All rights reserved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5900" y="6538913"/>
            <a:ext cx="4419600" cy="149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 KATLIN CONSULTING January 2007 All rights reserved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15900" y="6538913"/>
            <a:ext cx="4419600" cy="149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 KATLIN CONSULTING January 2007 All rights reserved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066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0DA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pitchFamily="-11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5400000" flipH="1">
            <a:off x="3543300" y="1257300"/>
            <a:ext cx="2057400" cy="914400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rgbClr val="62C1EC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>
              <a:defRPr/>
            </a:pPr>
            <a:endParaRPr lang="en-US" dirty="0">
              <a:latin typeface="Arial" pitchFamily="-112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MEGroup_2c_Larg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725" y="304800"/>
            <a:ext cx="21494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44500" y="5710238"/>
            <a:ext cx="5029200" cy="461962"/>
          </a:xfrm>
        </p:spPr>
        <p:txBody>
          <a:bodyPr/>
          <a:lstStyle>
            <a:lvl1pPr>
              <a:spcBef>
                <a:spcPct val="0"/>
              </a:spcBef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39738" y="2254250"/>
            <a:ext cx="6096000" cy="1936750"/>
          </a:xfrm>
        </p:spPr>
        <p:txBody>
          <a:bodyPr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5900" y="6538913"/>
            <a:ext cx="4419600" cy="149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 KATLIN CONSULTING January 2007 All rights reserved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5900" y="6538913"/>
            <a:ext cx="4419600" cy="149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 KATLIN CONSULTING January 2007 All rights reserved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5900" y="6538913"/>
            <a:ext cx="4419600" cy="149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 KATLIN CONSULTING January 2007 All rights reserved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90488"/>
            <a:ext cx="2093912" cy="5921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575" y="90488"/>
            <a:ext cx="6132513" cy="5921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5900" y="6538913"/>
            <a:ext cx="4419600" cy="149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 KATLIN CONSULTING January 2007 All rights reserved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E94D-7A29-43D0-B106-B951E20F5517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6BE6-46C8-4A7F-A7DA-D6D245DE3E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E94D-7A29-43D0-B106-B951E20F5517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6BE6-46C8-4A7F-A7DA-D6D245DE3E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E94D-7A29-43D0-B106-B951E20F5517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6BE6-46C8-4A7F-A7DA-D6D245DE3E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E94D-7A29-43D0-B106-B951E20F5517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6BE6-46C8-4A7F-A7DA-D6D245DE3E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E94D-7A29-43D0-B106-B951E20F5517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6BE6-46C8-4A7F-A7DA-D6D245DE3E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E94D-7A29-43D0-B106-B951E20F5517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6BE6-46C8-4A7F-A7DA-D6D245DE3E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4114800" cy="990600"/>
          </a:xfrm>
        </p:spPr>
        <p:txBody>
          <a:bodyPr/>
          <a:lstStyle>
            <a:lvl1pPr>
              <a:defRPr sz="3600" b="0" baseline="0">
                <a:solidFill>
                  <a:srgbClr val="0A6EB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E94D-7A29-43D0-B106-B951E20F5517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6BE6-46C8-4A7F-A7DA-D6D245DE3E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E94D-7A29-43D0-B106-B951E20F5517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6BE6-46C8-4A7F-A7DA-D6D245DE3E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E94D-7A29-43D0-B106-B951E20F5517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6BE6-46C8-4A7F-A7DA-D6D245DE3E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E94D-7A29-43D0-B106-B951E20F5517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6BE6-46C8-4A7F-A7DA-D6D245DE3E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E94D-7A29-43D0-B106-B951E20F5517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6BE6-46C8-4A7F-A7DA-D6D245DE3EC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484B-A593-4CBC-9BAB-16A5B41AB03B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EE78-4F87-477A-BD68-5AB87700A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484B-A593-4CBC-9BAB-16A5B41AB03B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EE78-4F87-477A-BD68-5AB87700A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28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484B-A593-4CBC-9BAB-16A5B41AB03B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EE78-4F87-477A-BD68-5AB87700A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11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484B-A593-4CBC-9BAB-16A5B41AB03B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EE78-4F87-477A-BD68-5AB87700A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97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484B-A593-4CBC-9BAB-16A5B41AB03B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EE78-4F87-477A-BD68-5AB87700A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9400" y="66198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760048-E016-4066-84A6-C61D78A5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484B-A593-4CBC-9BAB-16A5B41AB03B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EE78-4F87-477A-BD68-5AB87700A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15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484B-A593-4CBC-9BAB-16A5B41AB03B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EE78-4F87-477A-BD68-5AB87700A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96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484B-A593-4CBC-9BAB-16A5B41AB03B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EE78-4F87-477A-BD68-5AB87700A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86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484B-A593-4CBC-9BAB-16A5B41AB03B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EE78-4F87-477A-BD68-5AB87700A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73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484B-A593-4CBC-9BAB-16A5B41AB03B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EE78-4F87-477A-BD68-5AB87700A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109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484B-A593-4CBC-9BAB-16A5B41AB03B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EE78-4F87-477A-BD68-5AB87700A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2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4338"/>
            <a:ext cx="38100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84338"/>
            <a:ext cx="38100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29400" y="66198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760048-E016-4066-84A6-C61D78A5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629400" y="66198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760048-E016-4066-84A6-C61D78A5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29400" y="66198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760048-E016-4066-84A6-C61D78A5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629400" y="66198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760048-E016-4066-84A6-C61D78A5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29400" y="66198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760048-E016-4066-84A6-C61D78A55E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84338"/>
            <a:ext cx="77724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671513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Box 27" hidden="1"/>
          <p:cNvSpPr txBox="1">
            <a:spLocks noChangeArrowheads="1"/>
          </p:cNvSpPr>
          <p:nvPr/>
        </p:nvSpPr>
        <p:spPr bwMode="auto">
          <a:xfrm>
            <a:off x="2108200" y="352425"/>
            <a:ext cx="73136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Text Box 28" hidden="1"/>
          <p:cNvSpPr txBox="1">
            <a:spLocks noChangeArrowheads="1"/>
          </p:cNvSpPr>
          <p:nvPr/>
        </p:nvSpPr>
        <p:spPr bwMode="auto">
          <a:xfrm>
            <a:off x="2108200" y="352425"/>
            <a:ext cx="73136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3" name="Picture 8" descr="RU_SIG_U_CMYK.wm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15906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RU_units-banner_red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6pPr>
      <a:lvl7pPr marL="9144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7pPr>
      <a:lvl8pPr marL="1371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8pPr>
      <a:lvl9pPr marL="18288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defRPr sz="2800" b="1">
          <a:solidFill>
            <a:schemeClr val="tx2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9pPr>
    </p:titleStyle>
    <p:bodyStyle>
      <a:lvl1pPr marL="342900" indent="-342900" algn="l" rtl="0" eaLnBrk="1" fontAlgn="base" hangingPunct="1">
        <a:spcBef>
          <a:spcPct val="7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230188" indent="-115888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SzPct val="90000"/>
        <a:buFont typeface="Times" charset="0"/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627063" indent="-166688" algn="l" rtl="0" eaLnBrk="1" fontAlgn="base" hangingPunct="1">
        <a:spcBef>
          <a:spcPct val="20000"/>
        </a:spcBef>
        <a:spcAft>
          <a:spcPct val="0"/>
        </a:spcAft>
        <a:buSzPct val="90000"/>
        <a:buChar char="–"/>
        <a:defRPr sz="1400">
          <a:solidFill>
            <a:schemeClr val="tx1"/>
          </a:solidFill>
          <a:latin typeface="+mn-lt"/>
          <a:ea typeface="ＭＳ Ｐゴシック" charset="-128"/>
          <a:cs typeface="ＭＳ Ｐゴシック" pitchFamily="-112" charset="-128"/>
        </a:defRPr>
      </a:lvl3pPr>
      <a:lvl4pPr marL="1031875" indent="-119063" algn="l" rtl="0" eaLnBrk="1" fontAlgn="base" hangingPunct="1">
        <a:spcBef>
          <a:spcPct val="20000"/>
        </a:spcBef>
        <a:spcAft>
          <a:spcPct val="0"/>
        </a:spcAft>
        <a:buSzPct val="90000"/>
        <a:buFont typeface="Times" charset="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2263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8715375" y="6523038"/>
            <a:ext cx="298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</a:pPr>
            <a:fld id="{E5FCFC41-776C-4818-AFC1-15AB324C6A6B}" type="slidenum">
              <a:rPr lang="en-US" sz="900" b="0">
                <a:solidFill>
                  <a:schemeClr val="tx1"/>
                </a:solidFill>
              </a:rPr>
              <a:pPr eaLnBrk="0" hangingPunct="0">
                <a:lnSpc>
                  <a:spcPct val="100000"/>
                </a:lnSpc>
              </a:pPr>
              <a:t>‹#›</a:t>
            </a:fld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3099" name="Text Box 27" hidden="1"/>
          <p:cNvSpPr txBox="1">
            <a:spLocks noChangeArrowheads="1"/>
          </p:cNvSpPr>
          <p:nvPr/>
        </p:nvSpPr>
        <p:spPr bwMode="auto">
          <a:xfrm>
            <a:off x="2108200" y="352425"/>
            <a:ext cx="73136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00" name="Text Box 28" hidden="1"/>
          <p:cNvSpPr txBox="1">
            <a:spLocks noChangeArrowheads="1"/>
          </p:cNvSpPr>
          <p:nvPr/>
        </p:nvSpPr>
        <p:spPr bwMode="auto">
          <a:xfrm>
            <a:off x="2108200" y="352425"/>
            <a:ext cx="73136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55575" y="90488"/>
            <a:ext cx="8226425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dt="0"/>
  <p:txStyles>
    <p:titleStyle>
      <a:lvl1pPr algn="l" rtl="0" eaLnBrk="1" fontAlgn="base" hangingPunct="1">
        <a:spcBef>
          <a:spcPct val="4000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40000"/>
        </a:spcBef>
        <a:spcAft>
          <a:spcPct val="0"/>
        </a:spcAft>
        <a:defRPr sz="3800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40000"/>
        </a:spcBef>
        <a:spcAft>
          <a:spcPct val="0"/>
        </a:spcAft>
        <a:defRPr sz="3800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40000"/>
        </a:spcBef>
        <a:spcAft>
          <a:spcPct val="0"/>
        </a:spcAft>
        <a:defRPr sz="3800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40000"/>
        </a:spcBef>
        <a:spcAft>
          <a:spcPct val="0"/>
        </a:spcAft>
        <a:defRPr sz="3800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40000"/>
        </a:spcBef>
        <a:spcAft>
          <a:spcPct val="0"/>
        </a:spcAft>
        <a:defRPr sz="3800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40000"/>
        </a:spcBef>
        <a:spcAft>
          <a:spcPct val="0"/>
        </a:spcAft>
        <a:defRPr sz="3800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40000"/>
        </a:spcBef>
        <a:spcAft>
          <a:spcPct val="0"/>
        </a:spcAft>
        <a:defRPr sz="3800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40000"/>
        </a:spcBef>
        <a:spcAft>
          <a:spcPct val="0"/>
        </a:spcAft>
        <a:defRPr sz="3800">
          <a:solidFill>
            <a:schemeClr val="bg1"/>
          </a:solidFill>
          <a:latin typeface="Arial" pitchFamily="34" charset="0"/>
        </a:defRPr>
      </a:lvl9pPr>
    </p:titleStyle>
    <p:bodyStyle>
      <a:lvl1pPr marL="338138" indent="-3381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73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3200">
          <a:solidFill>
            <a:schemeClr val="tx1"/>
          </a:solidFill>
          <a:latin typeface="+mn-lt"/>
        </a:defRPr>
      </a:lvl2pPr>
      <a:lvl3pPr marL="1139825" indent="-2254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3pPr>
      <a:lvl4pPr marL="1604963" indent="-2381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3200">
          <a:solidFill>
            <a:schemeClr val="tx1"/>
          </a:solidFill>
          <a:latin typeface="+mn-lt"/>
        </a:defRPr>
      </a:lvl4pPr>
      <a:lvl5pPr marL="2055813" indent="-225425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5pPr>
      <a:lvl6pPr marL="2513013" indent="-225425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6pPr>
      <a:lvl7pPr marL="2970213" indent="-225425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7pPr>
      <a:lvl8pPr marL="3427413" indent="-225425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8pPr>
      <a:lvl9pPr marL="3884613" indent="-225425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7E94D-7A29-43D0-B106-B951E20F5517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96BE6-46C8-4A7F-A7DA-D6D245DE3EC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9484B-A593-4CBC-9BAB-16A5B41AB03B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5EE78-4F87-477A-BD68-5AB87700A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0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harles-jennings.blogspot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 txBox="1">
            <a:spLocks/>
          </p:cNvSpPr>
          <p:nvPr/>
        </p:nvSpPr>
        <p:spPr bwMode="auto">
          <a:xfrm>
            <a:off x="685800" y="1905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tx2"/>
                </a:solidFill>
                <a:latin typeface="Franklin Gothic Book" pitchFamily="34" charset="0"/>
              </a:rPr>
              <a:t>Making Managers :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Franklin Gothic Book" pitchFamily="34" charset="0"/>
              </a:rPr>
              <a:t>Practiced Skills Online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5486400"/>
            <a:ext cx="2808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 Perlick</a:t>
            </a:r>
          </a:p>
          <a:p>
            <a:r>
              <a:rPr lang="en-US" dirty="0"/>
              <a:t>Managerial Skills - MBA</a:t>
            </a:r>
          </a:p>
          <a:p>
            <a:r>
              <a:rPr lang="en-US" dirty="0"/>
              <a:t>Tim.Perlick@Rutgers.edu</a:t>
            </a:r>
          </a:p>
        </p:txBody>
      </p:sp>
    </p:spTree>
    <p:extLst>
      <p:ext uri="{BB962C8B-B14F-4D97-AF65-F5344CB8AC3E}">
        <p14:creationId xmlns:p14="http://schemas.microsoft.com/office/powerpoint/2010/main" val="4021717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2" y="671513"/>
            <a:ext cx="5037137" cy="990600"/>
          </a:xfrm>
        </p:spPr>
        <p:txBody>
          <a:bodyPr/>
          <a:lstStyle/>
          <a:p>
            <a:r>
              <a:rPr lang="en-US" dirty="0"/>
              <a:t>Role Playing : Education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885" t="34610" r="38506" b="12885"/>
          <a:stretch/>
        </p:blipFill>
        <p:spPr>
          <a:xfrm>
            <a:off x="228600" y="1166813"/>
            <a:ext cx="6324600" cy="3840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4143" t="41667" r="9005" b="18328"/>
          <a:stretch/>
        </p:blipFill>
        <p:spPr>
          <a:xfrm>
            <a:off x="2895600" y="3933898"/>
            <a:ext cx="6096001" cy="29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0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2" y="671513"/>
            <a:ext cx="4579937" cy="990600"/>
          </a:xfrm>
        </p:spPr>
        <p:txBody>
          <a:bodyPr/>
          <a:lstStyle/>
          <a:p>
            <a:r>
              <a:rPr lang="en-US" dirty="0"/>
              <a:t>Role Playing : Exposure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60" t="25847" r="14862" b="9375"/>
          <a:stretch/>
        </p:blipFill>
        <p:spPr>
          <a:xfrm>
            <a:off x="182562" y="1447800"/>
            <a:ext cx="8763001" cy="454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73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2" y="671513"/>
            <a:ext cx="4808538" cy="990600"/>
          </a:xfrm>
        </p:spPr>
        <p:txBody>
          <a:bodyPr/>
          <a:lstStyle/>
          <a:p>
            <a:r>
              <a:rPr lang="en-US" dirty="0"/>
              <a:t>Role Playing : </a:t>
            </a:r>
            <a:br>
              <a:rPr lang="en-US" dirty="0"/>
            </a:br>
            <a:r>
              <a:rPr lang="en-US" dirty="0"/>
              <a:t>Experience with Feedback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04" t="25846" r="17203" b="5208"/>
          <a:stretch/>
        </p:blipFill>
        <p:spPr>
          <a:xfrm>
            <a:off x="296862" y="1828800"/>
            <a:ext cx="8534401" cy="47468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447800" y="1828800"/>
            <a:ext cx="685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1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953" r="26573" b="11370"/>
          <a:stretch/>
        </p:blipFill>
        <p:spPr>
          <a:xfrm>
            <a:off x="304800" y="1600200"/>
            <a:ext cx="8616462" cy="42672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9262" y="671513"/>
            <a:ext cx="6027738" cy="990600"/>
          </a:xfrm>
        </p:spPr>
        <p:txBody>
          <a:bodyPr/>
          <a:lstStyle/>
          <a:p>
            <a:r>
              <a:rPr lang="en-US" dirty="0"/>
              <a:t>Simulation :</a:t>
            </a:r>
            <a:br>
              <a:rPr lang="en-US" dirty="0"/>
            </a:br>
            <a:r>
              <a:rPr lang="en-US" dirty="0"/>
              <a:t> Apply Best Practices in Scenario</a:t>
            </a:r>
          </a:p>
        </p:txBody>
      </p:sp>
    </p:spTree>
    <p:extLst>
      <p:ext uri="{BB962C8B-B14F-4D97-AF65-F5344CB8AC3E}">
        <p14:creationId xmlns:p14="http://schemas.microsoft.com/office/powerpoint/2010/main" val="1976262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Presentation </a:t>
            </a:r>
            <a:br>
              <a:rPr lang="en-US" dirty="0"/>
            </a:br>
            <a:r>
              <a:rPr lang="en-US" dirty="0"/>
              <a:t>&amp; Peer Feedback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557" t="35416" r="3734" b="3125"/>
          <a:stretch/>
        </p:blipFill>
        <p:spPr>
          <a:xfrm>
            <a:off x="1295400" y="1524000"/>
            <a:ext cx="7174612" cy="47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1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645" t="23958" r="25402" b="16667"/>
          <a:stretch/>
        </p:blipFill>
        <p:spPr>
          <a:xfrm>
            <a:off x="0" y="0"/>
            <a:ext cx="7443538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645" t="27083" r="24232" b="15625"/>
          <a:stretch/>
        </p:blipFill>
        <p:spPr>
          <a:xfrm>
            <a:off x="2057400" y="2590800"/>
            <a:ext cx="6781801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1845" t="20833" r="23645" b="61458"/>
          <a:stretch/>
        </p:blipFill>
        <p:spPr>
          <a:xfrm>
            <a:off x="1675783" y="2286000"/>
            <a:ext cx="579120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3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671513"/>
            <a:ext cx="4427538" cy="990600"/>
          </a:xfrm>
        </p:spPr>
        <p:txBody>
          <a:bodyPr/>
          <a:lstStyle/>
          <a:p>
            <a:r>
              <a:rPr lang="en-US" dirty="0"/>
              <a:t>Education : Introduce New Idea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3958" r="30088" b="7292"/>
          <a:stretch/>
        </p:blipFill>
        <p:spPr>
          <a:xfrm>
            <a:off x="450435" y="1524000"/>
            <a:ext cx="8305800" cy="459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98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671513"/>
            <a:ext cx="3513137" cy="990600"/>
          </a:xfrm>
        </p:spPr>
        <p:txBody>
          <a:bodyPr/>
          <a:lstStyle/>
          <a:p>
            <a:r>
              <a:rPr lang="en-US" dirty="0"/>
              <a:t>Exposure : Model New Idea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971" t="23958" b="12500"/>
          <a:stretch/>
        </p:blipFill>
        <p:spPr>
          <a:xfrm>
            <a:off x="2403231" y="1143000"/>
            <a:ext cx="6705600" cy="2721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519" t="28125" r="2563" b="9375"/>
          <a:stretch/>
        </p:blipFill>
        <p:spPr>
          <a:xfrm>
            <a:off x="155917" y="3352800"/>
            <a:ext cx="8153400" cy="33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62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: Apply New Idea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04" t="33333" b="26042"/>
          <a:stretch/>
        </p:blipFill>
        <p:spPr>
          <a:xfrm>
            <a:off x="976801" y="1501323"/>
            <a:ext cx="7709999" cy="2026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3" t="37500" r="18375" b="10417"/>
          <a:stretch/>
        </p:blipFill>
        <p:spPr>
          <a:xfrm>
            <a:off x="152401" y="3382593"/>
            <a:ext cx="8839200" cy="3323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52401" y="4724400"/>
            <a:ext cx="1219199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6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2401345" y="1633043"/>
            <a:ext cx="6630512" cy="4310557"/>
          </a:xfrm>
        </p:spPr>
        <p:txBody>
          <a:bodyPr/>
          <a:lstStyle/>
          <a:p>
            <a:pPr marL="0" lvl="1" indent="0">
              <a:spcBef>
                <a:spcPts val="1475"/>
              </a:spcBef>
              <a:buClr>
                <a:srgbClr val="859647"/>
              </a:buClr>
              <a:buNone/>
            </a:pPr>
            <a:r>
              <a:rPr altLang="en-US" sz="1600" b="1" dirty="0">
                <a:solidFill>
                  <a:srgbClr val="435153"/>
                </a:solidFill>
                <a:cs typeface="Arial" charset="0"/>
              </a:rPr>
              <a:t>Role at Rutgers School of Business:</a:t>
            </a:r>
            <a:r>
              <a:rPr altLang="en-US" sz="1600" dirty="0">
                <a:solidFill>
                  <a:srgbClr val="435153"/>
                </a:solidFill>
                <a:cs typeface="Arial" charset="0"/>
              </a:rPr>
              <a:t>	</a:t>
            </a:r>
          </a:p>
          <a:p>
            <a:pPr marL="387350" lvl="4" indent="-171450">
              <a:spcBef>
                <a:spcPts val="1475"/>
              </a:spcBef>
              <a:buClr>
                <a:srgbClr val="859647"/>
              </a:buClr>
            </a:pPr>
            <a:r>
              <a:rPr altLang="en-US" sz="1200" dirty="0">
                <a:solidFill>
                  <a:srgbClr val="435153"/>
                </a:solidFill>
                <a:cs typeface="Arial" charset="0"/>
              </a:rPr>
              <a:t>Tim Perlick is Senior Leadership Facilitator at the Rutgers University-School of Business Camden campus. Tim has created  and delivered leadership and management development programs for leading organizations including </a:t>
            </a:r>
            <a:r>
              <a:rPr lang="en-US" altLang="en-US" sz="1200" dirty="0">
                <a:solidFill>
                  <a:srgbClr val="435153"/>
                </a:solidFill>
                <a:cs typeface="Arial" charset="0"/>
              </a:rPr>
              <a:t>CME Group (USA), </a:t>
            </a:r>
            <a:r>
              <a:rPr altLang="en-US" sz="1200" dirty="0">
                <a:solidFill>
                  <a:srgbClr val="435153"/>
                </a:solidFill>
                <a:cs typeface="Arial" charset="0"/>
              </a:rPr>
              <a:t>Cisco Systems (USA), Flextronics International (Singapore), General Electric (USA), Caterpillar (USA), HCL (India), Becks Beer (Germany), Graybar Electric Company (USA), ABB (S</a:t>
            </a:r>
            <a:r>
              <a:rPr lang="en-US" altLang="en-US" sz="1200" dirty="0">
                <a:solidFill>
                  <a:srgbClr val="435153"/>
                </a:solidFill>
                <a:cs typeface="Arial" charset="0"/>
              </a:rPr>
              <a:t>witzerland</a:t>
            </a:r>
            <a:r>
              <a:rPr altLang="en-US" sz="1200" dirty="0">
                <a:solidFill>
                  <a:srgbClr val="435153"/>
                </a:solidFill>
                <a:cs typeface="Arial" charset="0"/>
              </a:rPr>
              <a:t>), Thomas &amp; Betts (USA), Elektra Stores (Mexico), Banco Azteca (Mexico) and TV Azteca (Mexico).</a:t>
            </a:r>
          </a:p>
          <a:p>
            <a:pPr marL="387350" lvl="4" indent="-171450">
              <a:spcBef>
                <a:spcPts val="1475"/>
              </a:spcBef>
              <a:buClr>
                <a:srgbClr val="859647"/>
              </a:buClr>
            </a:pPr>
            <a:r>
              <a:rPr lang="en-US" altLang="en-US" sz="1200" dirty="0">
                <a:solidFill>
                  <a:srgbClr val="435153"/>
                </a:solidFill>
                <a:cs typeface="Arial" charset="0"/>
              </a:rPr>
              <a:t>Tim earned his undergraduate degree from Stanford University and his MBA from the University of Chicago</a:t>
            </a:r>
            <a:r>
              <a:rPr lang="en-US" altLang="en-US" sz="1000" dirty="0">
                <a:solidFill>
                  <a:srgbClr val="435153"/>
                </a:solidFill>
                <a:cs typeface="Arial" charset="0"/>
              </a:rPr>
              <a:t>.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6333" y="3923410"/>
            <a:ext cx="2286000" cy="26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lnSpc>
                <a:spcPct val="95000"/>
              </a:lnSpc>
              <a:spcBef>
                <a:spcPts val="1438"/>
              </a:spcBef>
              <a:buClr>
                <a:schemeClr val="tx2"/>
              </a:buClr>
              <a:buSzPct val="90000"/>
              <a:buFont typeface="Arial" charset="0"/>
              <a:buChar char="•"/>
              <a:defRPr sz="2000">
                <a:solidFill>
                  <a:srgbClr val="546568"/>
                </a:solidFill>
                <a:latin typeface="Arial" charset="0"/>
              </a:defRPr>
            </a:lvl1pPr>
            <a:lvl2pPr marL="742950" indent="-285750" defTabSz="814388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Arial" charset="0"/>
              </a:defRPr>
            </a:lvl2pPr>
            <a:lvl3pPr marL="1143000" indent="-228600" defTabSz="814388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Arial" charset="0"/>
              </a:defRPr>
            </a:lvl3pPr>
            <a:lvl4pPr marL="1600200" indent="-228600" defTabSz="814388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Arial" charset="0"/>
              </a:defRPr>
            </a:lvl4pPr>
            <a:lvl5pPr marL="2057400" indent="-228600" defTabSz="814388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sz="1400">
                <a:solidFill>
                  <a:srgbClr val="546568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sz="1400">
                <a:solidFill>
                  <a:srgbClr val="546568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sz="1400">
                <a:solidFill>
                  <a:srgbClr val="546568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sz="1400">
                <a:solidFill>
                  <a:srgbClr val="546568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tim.perlick@gmail.com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r="18421"/>
          <a:stretch/>
        </p:blipFill>
        <p:spPr>
          <a:xfrm>
            <a:off x="228600" y="1667055"/>
            <a:ext cx="2057400" cy="2171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4953000" cy="990600"/>
          </a:xfrm>
        </p:spPr>
        <p:txBody>
          <a:bodyPr/>
          <a:lstStyle/>
          <a:p>
            <a:r>
              <a:rPr lang="en-US" dirty="0"/>
              <a:t>Tim Perlick</a:t>
            </a:r>
          </a:p>
        </p:txBody>
      </p:sp>
    </p:spTree>
    <p:extLst>
      <p:ext uri="{BB962C8B-B14F-4D97-AF65-F5344CB8AC3E}">
        <p14:creationId xmlns:p14="http://schemas.microsoft.com/office/powerpoint/2010/main" val="297222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711" r="31670" b="7292"/>
          <a:stretch/>
        </p:blipFill>
        <p:spPr>
          <a:xfrm>
            <a:off x="533400" y="762000"/>
            <a:ext cx="8153400" cy="54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2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 txBox="1">
            <a:spLocks/>
          </p:cNvSpPr>
          <p:nvPr/>
        </p:nvSpPr>
        <p:spPr bwMode="auto">
          <a:xfrm>
            <a:off x="685800" y="1905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tx2"/>
                </a:solidFill>
                <a:latin typeface="Franklin Gothic Book" pitchFamily="34" charset="0"/>
              </a:rPr>
              <a:t>Making Managers: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Franklin Gothic Book" pitchFamily="34" charset="0"/>
              </a:rPr>
              <a:t>Applying 3 E of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72428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5791200" cy="990600"/>
          </a:xfrm>
        </p:spPr>
        <p:txBody>
          <a:bodyPr/>
          <a:lstStyle/>
          <a:p>
            <a:r>
              <a:rPr lang="en-US" dirty="0"/>
              <a:t>3 E for </a:t>
            </a:r>
            <a:br>
              <a:rPr lang="en-US" dirty="0"/>
            </a:br>
            <a:r>
              <a:rPr lang="en-US" dirty="0"/>
              <a:t>Professional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4495800" cy="3941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286000"/>
            <a:ext cx="3733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Education</a:t>
            </a:r>
            <a:r>
              <a:rPr lang="en-US" dirty="0"/>
              <a:t> : Introduces new ideas and concepts : Content Delivery</a:t>
            </a:r>
          </a:p>
          <a:p>
            <a:endParaRPr lang="en-US" dirty="0"/>
          </a:p>
          <a:p>
            <a:r>
              <a:rPr lang="en-US" b="1" dirty="0"/>
              <a:t>Exposure</a:t>
            </a:r>
            <a:r>
              <a:rPr lang="en-US" dirty="0"/>
              <a:t> : Model new concepts through shared experiences : Instructor &amp; Peer Feedback</a:t>
            </a:r>
          </a:p>
          <a:p>
            <a:endParaRPr lang="en-US" dirty="0"/>
          </a:p>
          <a:p>
            <a:r>
              <a:rPr lang="en-US" b="1" dirty="0"/>
              <a:t>Experience</a:t>
            </a:r>
            <a:r>
              <a:rPr lang="en-US" dirty="0"/>
              <a:t> : Apply new concepts to real world challenges : Applied Work Assignments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5846523"/>
            <a:ext cx="3942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Charles </a:t>
            </a:r>
            <a:r>
              <a:rPr lang="en-US" dirty="0" err="1"/>
              <a:t>Jenning</a:t>
            </a:r>
            <a:endParaRPr lang="en-US" dirty="0"/>
          </a:p>
          <a:p>
            <a:r>
              <a:rPr lang="en-US" dirty="0">
                <a:hlinkClick r:id="rId4"/>
              </a:rPr>
              <a:t>http://charles-jennings.blogspot.com/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6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2" y="671513"/>
            <a:ext cx="4656137" cy="990600"/>
          </a:xfrm>
        </p:spPr>
        <p:txBody>
          <a:bodyPr/>
          <a:lstStyle/>
          <a:p>
            <a:r>
              <a:rPr lang="en-US" dirty="0"/>
              <a:t>Applying 3 E in Curriculum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3958" r="25988" b="5208"/>
          <a:stretch/>
        </p:blipFill>
        <p:spPr>
          <a:xfrm>
            <a:off x="228600" y="1447800"/>
            <a:ext cx="86384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3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 txBox="1">
            <a:spLocks/>
          </p:cNvSpPr>
          <p:nvPr/>
        </p:nvSpPr>
        <p:spPr bwMode="auto">
          <a:xfrm>
            <a:off x="685800" y="1905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tx2"/>
                </a:solidFill>
                <a:latin typeface="Franklin Gothic Book" pitchFamily="34" charset="0"/>
              </a:rPr>
              <a:t>Making Managers: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Franklin Gothic Book" pitchFamily="34" charset="0"/>
              </a:rPr>
              <a:t>Practiced Skills Online</a:t>
            </a:r>
          </a:p>
        </p:txBody>
      </p:sp>
    </p:spTree>
    <p:extLst>
      <p:ext uri="{BB962C8B-B14F-4D97-AF65-F5344CB8AC3E}">
        <p14:creationId xmlns:p14="http://schemas.microsoft.com/office/powerpoint/2010/main" val="253091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990600"/>
          </a:xfrm>
        </p:spPr>
        <p:txBody>
          <a:bodyPr/>
          <a:lstStyle/>
          <a:p>
            <a:r>
              <a:rPr lang="en-US" dirty="0"/>
              <a:t>3 Levels of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411662"/>
          </a:xfrm>
        </p:spPr>
        <p:txBody>
          <a:bodyPr/>
          <a:lstStyle/>
          <a:p>
            <a:r>
              <a:rPr lang="en-US" dirty="0"/>
              <a:t>Keeping Relevant : Sharing Insights and Perspectives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Record Your 60 – 90 Second Provocative Insight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Each participant responds with 30-60 seconds of response</a:t>
            </a:r>
          </a:p>
          <a:p>
            <a:pPr marL="0" indent="0"/>
            <a:r>
              <a:rPr lang="en-US" dirty="0"/>
              <a:t>Role Playing : Practicing with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Model the Expected Behavior and explain how the lessons were applied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Each participant records their Role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Instructor and peers provide feedback to improve</a:t>
            </a:r>
          </a:p>
          <a:p>
            <a:pPr marL="0" indent="0"/>
            <a:r>
              <a:rPr lang="en-US" dirty="0"/>
              <a:t>Simulation : Applying Best Practices in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Nested Decision Based scenario with reinforcing messaging and behaviors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Team based analysis on best approach with peer feedback</a:t>
            </a:r>
          </a:p>
        </p:txBody>
      </p:sp>
    </p:spTree>
    <p:extLst>
      <p:ext uri="{BB962C8B-B14F-4D97-AF65-F5344CB8AC3E}">
        <p14:creationId xmlns:p14="http://schemas.microsoft.com/office/powerpoint/2010/main" val="118408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2" y="671513"/>
            <a:ext cx="5646737" cy="990600"/>
          </a:xfrm>
        </p:spPr>
        <p:txBody>
          <a:bodyPr/>
          <a:lstStyle/>
          <a:p>
            <a:r>
              <a:rPr lang="en-US" dirty="0"/>
              <a:t>Keeping Relevant : </a:t>
            </a:r>
            <a:br>
              <a:rPr lang="en-US" dirty="0"/>
            </a:br>
            <a:r>
              <a:rPr lang="en-US" dirty="0"/>
              <a:t>Sharing Insights &amp; Perspectives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04" t="23958" r="9004" b="5208"/>
          <a:stretch/>
        </p:blipFill>
        <p:spPr>
          <a:xfrm>
            <a:off x="296862" y="1662113"/>
            <a:ext cx="8534401" cy="43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58298"/>
      </p:ext>
    </p:extLst>
  </p:cSld>
  <p:clrMapOvr>
    <a:masterClrMapping/>
  </p:clrMapOvr>
</p:sld>
</file>

<file path=ppt/theme/theme1.xml><?xml version="1.0" encoding="utf-8"?>
<a:theme xmlns:a="http://schemas.openxmlformats.org/drawingml/2006/main" name="CMEGroup_PPT_template_051810">
  <a:themeElements>
    <a:clrScheme name="Custom 1">
      <a:dk1>
        <a:srgbClr val="143C64"/>
      </a:dk1>
      <a:lt1>
        <a:srgbClr val="FFFFFF"/>
      </a:lt1>
      <a:dk2>
        <a:srgbClr val="0A6EBE"/>
      </a:dk2>
      <a:lt2>
        <a:srgbClr val="164881"/>
      </a:lt2>
      <a:accent1>
        <a:srgbClr val="41AFE3"/>
      </a:accent1>
      <a:accent2>
        <a:srgbClr val="B5D7E6"/>
      </a:accent2>
      <a:accent3>
        <a:srgbClr val="FFFFFF"/>
      </a:accent3>
      <a:accent4>
        <a:srgbClr val="0F3254"/>
      </a:accent4>
      <a:accent5>
        <a:srgbClr val="B0D4EF"/>
      </a:accent5>
      <a:accent6>
        <a:srgbClr val="A4C3D0"/>
      </a:accent6>
      <a:hlink>
        <a:srgbClr val="41AFE3"/>
      </a:hlink>
      <a:folHlink>
        <a:srgbClr val="64645F"/>
      </a:folHlink>
    </a:clrScheme>
    <a:fontScheme name="CME_presentation_template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CME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E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E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E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E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E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E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E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E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E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E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E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E_presentation_template 13">
        <a:dk1>
          <a:srgbClr val="1E2850"/>
        </a:dk1>
        <a:lt1>
          <a:srgbClr val="FFFFFF"/>
        </a:lt1>
        <a:dk2>
          <a:srgbClr val="1378BE"/>
        </a:dk2>
        <a:lt2>
          <a:srgbClr val="164881"/>
        </a:lt2>
        <a:accent1>
          <a:srgbClr val="57BEEB"/>
        </a:accent1>
        <a:accent2>
          <a:srgbClr val="B5D7E6"/>
        </a:accent2>
        <a:accent3>
          <a:srgbClr val="FFFFFF"/>
        </a:accent3>
        <a:accent4>
          <a:srgbClr val="182143"/>
        </a:accent4>
        <a:accent5>
          <a:srgbClr val="B4DBF3"/>
        </a:accent5>
        <a:accent6>
          <a:srgbClr val="A4C3D0"/>
        </a:accent6>
        <a:hlink>
          <a:srgbClr val="82827D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BFB6B1"/>
      </a:lt2>
      <a:accent1>
        <a:srgbClr val="D80D1B"/>
      </a:accent1>
      <a:accent2>
        <a:srgbClr val="00266D"/>
      </a:accent2>
      <a:accent3>
        <a:srgbClr val="FFFFFF"/>
      </a:accent3>
      <a:accent4>
        <a:srgbClr val="000000"/>
      </a:accent4>
      <a:accent5>
        <a:srgbClr val="E9AAAB"/>
      </a:accent5>
      <a:accent6>
        <a:srgbClr val="002162"/>
      </a:accent6>
      <a:hlink>
        <a:srgbClr val="7DAAD4"/>
      </a:hlink>
      <a:folHlink>
        <a:srgbClr val="8D817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Influence-Negotiate</Template>
  <TotalTime>4254</TotalTime>
  <Words>282</Words>
  <Application>Microsoft Office PowerPoint</Application>
  <PresentationFormat>On-screen Show (4:3)</PresentationFormat>
  <Paragraphs>56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Franklin Gothic Book</vt:lpstr>
      <vt:lpstr>Times</vt:lpstr>
      <vt:lpstr>ヒラギノ角ゴ Pro W3</vt:lpstr>
      <vt:lpstr>CMEGroup_PPT_template_051810</vt:lpstr>
      <vt:lpstr>Default Design</vt:lpstr>
      <vt:lpstr>Custom Design</vt:lpstr>
      <vt:lpstr>1_Custom Design</vt:lpstr>
      <vt:lpstr>PowerPoint Presentation</vt:lpstr>
      <vt:lpstr>Tim Perlick</vt:lpstr>
      <vt:lpstr>PowerPoint Presentation</vt:lpstr>
      <vt:lpstr>PowerPoint Presentation</vt:lpstr>
      <vt:lpstr>3 E for  Professional Development</vt:lpstr>
      <vt:lpstr>Applying 3 E in Curriculum Development</vt:lpstr>
      <vt:lpstr>PowerPoint Presentation</vt:lpstr>
      <vt:lpstr>3 Levels of Practice</vt:lpstr>
      <vt:lpstr>Keeping Relevant :  Sharing Insights &amp; Perspectives</vt:lpstr>
      <vt:lpstr>Role Playing : Education</vt:lpstr>
      <vt:lpstr>Role Playing : Exposure</vt:lpstr>
      <vt:lpstr>Role Playing :  Experience with Feedback</vt:lpstr>
      <vt:lpstr>Simulation :  Apply Best Practices in Scenario</vt:lpstr>
      <vt:lpstr>Team Presentation  &amp; Peer Feedback</vt:lpstr>
      <vt:lpstr>PowerPoint Presentation</vt:lpstr>
      <vt:lpstr>Education : Introduce New Idea</vt:lpstr>
      <vt:lpstr>Exposure : Model New Idea</vt:lpstr>
      <vt:lpstr>Experience : Apply New 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 Disciplines of Execution</dc:title>
  <dc:creator>emerickarla</dc:creator>
  <cp:lastModifiedBy>Tim Perlick</cp:lastModifiedBy>
  <cp:revision>412</cp:revision>
  <cp:lastPrinted>2013-08-22T16:32:55Z</cp:lastPrinted>
  <dcterms:created xsi:type="dcterms:W3CDTF">2009-06-04T22:30:12Z</dcterms:created>
  <dcterms:modified xsi:type="dcterms:W3CDTF">2016-04-07T14:04:35Z</dcterms:modified>
</cp:coreProperties>
</file>